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sldIdLst>
    <p:sldId id="256" r:id="rId2"/>
    <p:sldId id="257" r:id="rId3"/>
    <p:sldId id="258" r:id="rId4"/>
    <p:sldId id="265" r:id="rId5"/>
    <p:sldId id="266" r:id="rId6"/>
    <p:sldId id="267" r:id="rId7"/>
    <p:sldId id="284" r:id="rId8"/>
    <p:sldId id="268" r:id="rId9"/>
    <p:sldId id="269" r:id="rId10"/>
    <p:sldId id="264" r:id="rId11"/>
    <p:sldId id="272" r:id="rId12"/>
    <p:sldId id="273" r:id="rId13"/>
    <p:sldId id="274" r:id="rId14"/>
    <p:sldId id="278" r:id="rId15"/>
    <p:sldId id="277" r:id="rId16"/>
    <p:sldId id="279" r:id="rId17"/>
    <p:sldId id="261" r:id="rId18"/>
    <p:sldId id="285" r:id="rId19"/>
    <p:sldId id="286" r:id="rId20"/>
    <p:sldId id="280" r:id="rId21"/>
    <p:sldId id="262" r:id="rId22"/>
    <p:sldId id="281" r:id="rId23"/>
    <p:sldId id="282" r:id="rId24"/>
    <p:sldId id="283" r:id="rId25"/>
    <p:sldId id="263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44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C455-0692-43D3-A53D-54EA7CDDBF10}" type="datetimeFigureOut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04F21-AB09-4933-BFAE-A872F3FD65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7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Motivation: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With large number of </a:t>
            </a:r>
            <a:r>
              <a:rPr lang="en-US" altLang="zh-TW" dirty="0" err="1" smtClean="0">
                <a:solidFill>
                  <a:schemeClr val="tx1"/>
                </a:solidFill>
              </a:rPr>
              <a:t>items,it</a:t>
            </a:r>
            <a:r>
              <a:rPr lang="en-US" altLang="zh-TW" dirty="0" smtClean="0">
                <a:solidFill>
                  <a:schemeClr val="tx1"/>
                </a:solidFill>
              </a:rPr>
              <a:t> becomes harder for vendors to determine which items are more relevant for a given user and, given the limited size of the screen, which of these possibly relevant items should be presented ﬁrst.</a:t>
            </a:r>
          </a:p>
          <a:p>
            <a:pPr lvl="1"/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r>
              <a:rPr lang="en-US" altLang="zh-TW" dirty="0" smtClean="0"/>
              <a:t>Goal: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04F21-AB09-4933-BFAE-A872F3FD650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33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04F21-AB09-4933-BFAE-A872F3FD650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34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968F1E7-1E70-40FF-A292-A1E82F4D2788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A7F5-43CE-4137-8215-3B5978A23DD2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9EBE-731C-4A0E-B440-019C7EA6D3AC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0851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2806-66C4-425D-862D-F325974B47E8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5123-F0DE-4B4D-AAE7-19769E024088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FCDD-41CB-4B7E-B412-F23708CAFBFC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343A81-3F8A-486B-97C5-90F561A47BD2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772679F-52A8-40F0-AA8C-693600C91A52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F33E-60FB-4542-8152-C8384ACCF5B3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689F-795D-4443-86B2-265C431B17EE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F6F-3154-46D4-B251-6CEA545DD0D2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166B69-39CA-4227-AF79-E9C055B51273}" type="datetime1">
              <a:rPr lang="zh-TW" altLang="en-US" smtClean="0"/>
              <a:t>2012/2/16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134672" cy="1752600"/>
          </a:xfrm>
        </p:spPr>
        <p:txBody>
          <a:bodyPr anchor="ctr">
            <a:noAutofit/>
          </a:bodyPr>
          <a:lstStyle/>
          <a:p>
            <a:pPr algn="l"/>
            <a:r>
              <a:rPr lang="en-US" altLang="zh-TW" sz="3200" b="1" cap="none" dirty="0" smtClean="0"/>
              <a:t>Diversification And Refinement </a:t>
            </a:r>
            <a:br>
              <a:rPr lang="en-US" altLang="zh-TW" sz="3200" b="1" cap="none" dirty="0" smtClean="0"/>
            </a:br>
            <a:r>
              <a:rPr lang="en-US" altLang="zh-TW" sz="3200" b="1" cap="none" dirty="0" smtClean="0"/>
              <a:t>In Collaborative Filtering Recommender</a:t>
            </a:r>
            <a:endParaRPr lang="zh-TW" altLang="en-US" sz="3200" b="1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6264696" cy="2137070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cap="none" dirty="0" smtClean="0">
                <a:cs typeface="Times New Roman" pitchFamily="18" charset="0"/>
              </a:rPr>
              <a:t>Date: 2012/02/16</a:t>
            </a:r>
          </a:p>
          <a:p>
            <a:pPr algn="l"/>
            <a:r>
              <a:rPr lang="en-US" altLang="zh-TW" sz="2400" b="1" cap="none" dirty="0" smtClean="0">
                <a:cs typeface="Times New Roman" pitchFamily="18" charset="0"/>
              </a:rPr>
              <a:t>Source: </a:t>
            </a:r>
            <a:r>
              <a:rPr lang="en-US" altLang="zh-TW" sz="2400" b="1" cap="none" dirty="0" err="1" smtClean="0">
                <a:cs typeface="Times New Roman" pitchFamily="18" charset="0"/>
              </a:rPr>
              <a:t>Rubi</a:t>
            </a:r>
            <a:r>
              <a:rPr lang="en-US" altLang="zh-TW" sz="2400" b="1" cap="none" dirty="0" smtClean="0">
                <a:cs typeface="Times New Roman" pitchFamily="18" charset="0"/>
              </a:rPr>
              <a:t> </a:t>
            </a:r>
            <a:r>
              <a:rPr lang="en-US" altLang="zh-TW" sz="2400" b="1" cap="none" dirty="0" err="1" smtClean="0">
                <a:cs typeface="Times New Roman" pitchFamily="18" charset="0"/>
              </a:rPr>
              <a:t>Boim</a:t>
            </a:r>
            <a:r>
              <a:rPr lang="en-US" altLang="zh-TW" sz="2400" b="1" cap="none" dirty="0" smtClean="0">
                <a:cs typeface="Times New Roman" pitchFamily="18" charset="0"/>
              </a:rPr>
              <a:t> et. al (CIKM’11)</a:t>
            </a:r>
          </a:p>
          <a:p>
            <a:pPr algn="l"/>
            <a:r>
              <a:rPr lang="en-US" altLang="zh-TW" sz="2400" b="1" cap="none" dirty="0" smtClean="0">
                <a:cs typeface="Times New Roman" pitchFamily="18" charset="0"/>
              </a:rPr>
              <a:t>Speaker: </a:t>
            </a:r>
            <a:r>
              <a:rPr lang="en-US" altLang="zh-TW" sz="2400" b="1" cap="none" dirty="0" err="1" smtClean="0">
                <a:cs typeface="Times New Roman" pitchFamily="18" charset="0"/>
              </a:rPr>
              <a:t>Chiang,guang</a:t>
            </a:r>
            <a:r>
              <a:rPr lang="en-US" altLang="zh-TW" sz="2400" b="1" cap="none" dirty="0" smtClean="0">
                <a:cs typeface="Times New Roman" pitchFamily="18" charset="0"/>
              </a:rPr>
              <a:t>-ting</a:t>
            </a:r>
          </a:p>
          <a:p>
            <a:pPr algn="l"/>
            <a:r>
              <a:rPr lang="en-US" altLang="zh-TW" sz="2400" b="1" cap="none" dirty="0" smtClean="0">
                <a:cs typeface="Times New Roman" pitchFamily="18" charset="0"/>
              </a:rPr>
              <a:t>Advisor: Dr. </a:t>
            </a:r>
            <a:r>
              <a:rPr lang="en-US" altLang="zh-TW" sz="2400" b="1" cap="none" dirty="0" err="1" smtClean="0">
                <a:cs typeface="Times New Roman" pitchFamily="18" charset="0"/>
              </a:rPr>
              <a:t>Koh</a:t>
            </a:r>
            <a:r>
              <a:rPr lang="en-US" altLang="zh-TW" sz="2400" b="1" cap="none" dirty="0" smtClean="0">
                <a:cs typeface="Times New Roman" pitchFamily="18" charset="0"/>
              </a:rPr>
              <a:t>. </a:t>
            </a:r>
            <a:r>
              <a:rPr lang="en-US" altLang="zh-TW" sz="2400" b="1" cap="none" dirty="0" err="1" smtClean="0">
                <a:cs typeface="Times New Roman" pitchFamily="18" charset="0"/>
              </a:rPr>
              <a:t>Jia</a:t>
            </a:r>
            <a:r>
              <a:rPr lang="en-US" altLang="zh-TW" sz="2400" b="1" cap="none" dirty="0" smtClean="0">
                <a:cs typeface="Times New Roman" pitchFamily="18" charset="0"/>
              </a:rPr>
              <a:t>-ling</a:t>
            </a:r>
          </a:p>
          <a:p>
            <a:endParaRPr lang="zh-TW" altLang="en-US" sz="20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1026" name="Picture 2" descr="like, ok, rate, thumbs up, vot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1219200" cy="121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Priorty</a:t>
            </a:r>
            <a:r>
              <a:rPr lang="en-US" altLang="zh-TW" dirty="0"/>
              <a:t> </a:t>
            </a:r>
            <a:r>
              <a:rPr lang="en-US" altLang="zh-TW" dirty="0" smtClean="0"/>
              <a:t>Cover-Tree(PCT)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C</a:t>
            </a:r>
            <a:r>
              <a:rPr lang="en-US" altLang="zh-TW" b="1" dirty="0" smtClean="0"/>
              <a:t>over-tree</a:t>
            </a:r>
            <a:r>
              <a:rPr lang="en-US" altLang="zh-TW" dirty="0" smtClean="0"/>
              <a:t> : a </a:t>
            </a:r>
            <a:r>
              <a:rPr lang="en-US" altLang="zh-TW" dirty="0"/>
              <a:t>data structure originally designed to </a:t>
            </a:r>
            <a:r>
              <a:rPr lang="en-US" altLang="zh-TW" b="1" dirty="0" smtClean="0"/>
              <a:t>speed up </a:t>
            </a:r>
            <a:r>
              <a:rPr lang="en-US" altLang="zh-TW" dirty="0"/>
              <a:t>a nearest neighbor </a:t>
            </a:r>
            <a:r>
              <a:rPr lang="en-US" altLang="zh-TW" dirty="0" smtClean="0"/>
              <a:t>search. 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use of cover-trees as </a:t>
            </a:r>
            <a:r>
              <a:rPr lang="en-US" altLang="zh-TW" dirty="0" smtClean="0"/>
              <a:t>a tool </a:t>
            </a:r>
            <a:r>
              <a:rPr lang="en-US" altLang="zh-TW" dirty="0"/>
              <a:t>for </a:t>
            </a:r>
            <a:r>
              <a:rPr lang="en-US" altLang="zh-TW" b="1" dirty="0" smtClean="0"/>
              <a:t>selecting </a:t>
            </a:r>
            <a:r>
              <a:rPr lang="en-US" altLang="zh-TW" b="1" dirty="0" err="1" smtClean="0"/>
              <a:t>medoids</a:t>
            </a:r>
            <a:r>
              <a:rPr lang="en-US" altLang="zh-TW" dirty="0" smtClean="0"/>
              <a:t>, in the context of diversiﬁcation of query results.</a:t>
            </a:r>
          </a:p>
          <a:p>
            <a:r>
              <a:rPr lang="en-US" altLang="zh-TW" dirty="0"/>
              <a:t>A </a:t>
            </a:r>
            <a:r>
              <a:rPr lang="en-US" altLang="zh-TW" dirty="0" smtClean="0"/>
              <a:t>key difference between Cover-tree and </a:t>
            </a:r>
            <a:r>
              <a:rPr lang="en-US" altLang="zh-TW" dirty="0" err="1"/>
              <a:t>Priorty</a:t>
            </a:r>
            <a:r>
              <a:rPr lang="en-US" altLang="zh-TW" dirty="0"/>
              <a:t> </a:t>
            </a:r>
            <a:r>
              <a:rPr lang="en-US" altLang="zh-TW" dirty="0" smtClean="0"/>
              <a:t>Cover-Tree </a:t>
            </a:r>
            <a:r>
              <a:rPr lang="en-US" altLang="zh-TW" dirty="0"/>
              <a:t>is that item </a:t>
            </a:r>
            <a:r>
              <a:rPr lang="en-US" altLang="zh-TW" b="1" dirty="0"/>
              <a:t>ratings </a:t>
            </a:r>
            <a:r>
              <a:rPr lang="en-US" altLang="zh-TW" dirty="0"/>
              <a:t>were </a:t>
            </a:r>
            <a:r>
              <a:rPr lang="en-US" altLang="zh-TW" dirty="0" smtClean="0"/>
              <a:t>not taken </a:t>
            </a:r>
            <a:r>
              <a:rPr lang="en-US" altLang="zh-TW" dirty="0"/>
              <a:t>into consideration.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3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Priorty</a:t>
            </a:r>
            <a:r>
              <a:rPr lang="en-US" altLang="zh-TW" dirty="0"/>
              <a:t> Cover-Tree(PCT)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624078" indent="-514350">
                  <a:buFont typeface="+mj-lt"/>
                  <a:buAutoNum type="arabicParenR"/>
                </a:pPr>
                <a:r>
                  <a:rPr lang="en-US" altLang="zh-TW" dirty="0" smtClean="0"/>
                  <a:t>(Nesting</a:t>
                </a:r>
                <a:r>
                  <a:rPr lang="en-US" altLang="zh-TW" dirty="0"/>
                  <a:t>) If a node is associated with an item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smtClean="0"/>
                  <a:t>then one </a:t>
                </a:r>
                <a:r>
                  <a:rPr lang="en-US" altLang="zh-TW" dirty="0"/>
                  <a:t>of its children must also be associated with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pPr marL="624078" indent="-514350">
                  <a:buFont typeface="+mj-lt"/>
                  <a:buAutoNum type="arabicParenR"/>
                </a:pPr>
                <a:r>
                  <a:rPr lang="en-US" altLang="zh-TW" dirty="0" smtClean="0"/>
                  <a:t>(Separation</a:t>
                </a:r>
                <a:r>
                  <a:rPr lang="en-US" altLang="zh-TW" dirty="0"/>
                  <a:t>) All nodes at level l are at </a:t>
                </a:r>
                <a:r>
                  <a:rPr lang="en-US" altLang="zh-TW" dirty="0" smtClean="0"/>
                  <a:t>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far </a:t>
                </a:r>
                <a:r>
                  <a:rPr lang="en-US" altLang="zh-TW" dirty="0" smtClean="0"/>
                  <a:t>from one </a:t>
                </a:r>
                <a:r>
                  <a:rPr lang="en-US" altLang="zh-TW" dirty="0"/>
                  <a:t>another.</a:t>
                </a:r>
              </a:p>
              <a:p>
                <a:pPr marL="624078" indent="-514350">
                  <a:buFont typeface="+mj-lt"/>
                  <a:buAutoNum type="arabicParenR"/>
                </a:pPr>
                <a:r>
                  <a:rPr lang="en-US" altLang="zh-TW" dirty="0" smtClean="0"/>
                  <a:t>(Covering</a:t>
                </a:r>
                <a:r>
                  <a:rPr lang="en-US" altLang="zh-TW" dirty="0"/>
                  <a:t>) Each node at level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TW" dirty="0"/>
                  <a:t> is within distance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den>
                    </m:f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to its </a:t>
                </a:r>
                <a:r>
                  <a:rPr lang="en-US" altLang="zh-TW" dirty="0"/>
                  <a:t>children in level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TW" dirty="0" smtClean="0"/>
                  <a:t>+ 1.</a:t>
                </a:r>
                <a:endParaRPr lang="en-US" altLang="zh-TW" dirty="0"/>
              </a:p>
              <a:p>
                <a:pPr marL="624078" indent="-514350">
                  <a:buFont typeface="+mj-lt"/>
                  <a:buAutoNum type="arabicParenR"/>
                </a:pPr>
                <a:r>
                  <a:rPr lang="en-US" altLang="zh-TW" dirty="0" smtClean="0"/>
                  <a:t>(Priority</a:t>
                </a:r>
                <a:r>
                  <a:rPr lang="en-US" altLang="zh-TW" dirty="0"/>
                  <a:t>) Each node has a rating higher or equal to </a:t>
                </a:r>
                <a:r>
                  <a:rPr lang="en-US" altLang="zh-TW" dirty="0" smtClean="0"/>
                  <a:t>that of </a:t>
                </a:r>
                <a:r>
                  <a:rPr lang="en-US" altLang="zh-TW" dirty="0"/>
                  <a:t>any of its children.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1323" r="-1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8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Priorty</a:t>
            </a:r>
            <a:r>
              <a:rPr lang="en-US" altLang="zh-TW" dirty="0"/>
              <a:t> Cover-Tree(PCT)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5615930" cy="37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452319" y="2441890"/>
                <a:ext cx="1415387" cy="39600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𝑖𝑡𝑒𝑚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𝑟𝑎𝑡𝑖𝑛𝑔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19" y="2441890"/>
                <a:ext cx="1415387" cy="396006"/>
              </a:xfrm>
              <a:prstGeom prst="rect">
                <a:avLst/>
              </a:prstGeom>
              <a:blipFill rotWithShape="1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 flipV="1">
            <a:off x="6803554" y="2708920"/>
            <a:ext cx="576758" cy="257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79512" y="207255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rating</a:t>
            </a:r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688406" y="306896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67544" y="59492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low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58468" y="263989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high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5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Construction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altLang="zh-TW" dirty="0"/>
              <a:t>S</a:t>
            </a:r>
            <a:r>
              <a:rPr lang="en-US" altLang="zh-TW" dirty="0" smtClean="0"/>
              <a:t>orting the set I of items according to their </a:t>
            </a:r>
            <a:r>
              <a:rPr lang="en-US" altLang="zh-TW" dirty="0"/>
              <a:t>rating, in a descending order. 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en-US" altLang="zh-TW" dirty="0" err="1" smtClean="0"/>
              <a:t>InsertSingleItem</a:t>
            </a:r>
            <a:r>
              <a:rPr lang="en-US" altLang="zh-TW" dirty="0" smtClean="0"/>
              <a:t>() function  .  </a:t>
            </a:r>
          </a:p>
          <a:p>
            <a:pPr marL="916686" lvl="1" indent="-514350"/>
            <a:r>
              <a:rPr lang="en-US" altLang="zh-TW" dirty="0" smtClean="0">
                <a:solidFill>
                  <a:schemeClr val="tx1"/>
                </a:solidFill>
              </a:rPr>
              <a:t>This  </a:t>
            </a:r>
            <a:r>
              <a:rPr lang="en-US" altLang="zh-TW" dirty="0">
                <a:solidFill>
                  <a:schemeClr val="tx1"/>
                </a:solidFill>
              </a:rPr>
              <a:t>function </a:t>
            </a:r>
            <a:r>
              <a:rPr lang="en-US" altLang="zh-TW" dirty="0" smtClean="0">
                <a:solidFill>
                  <a:schemeClr val="tx1"/>
                </a:solidFill>
              </a:rPr>
              <a:t>ﬁnds  the ﬁrst </a:t>
            </a:r>
            <a:r>
              <a:rPr lang="en-US" altLang="zh-TW" dirty="0">
                <a:solidFill>
                  <a:schemeClr val="tx1"/>
                </a:solidFill>
              </a:rPr>
              <a:t>level into which </a:t>
            </a:r>
            <a:r>
              <a:rPr lang="en-US" altLang="zh-TW" dirty="0" smtClean="0">
                <a:solidFill>
                  <a:schemeClr val="tx1"/>
                </a:solidFill>
              </a:rPr>
              <a:t>the given </a:t>
            </a:r>
            <a:r>
              <a:rPr lang="en-US" altLang="zh-TW" dirty="0">
                <a:solidFill>
                  <a:schemeClr val="tx1"/>
                </a:solidFill>
              </a:rPr>
              <a:t>item can be inserted.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916686" lvl="1" indent="-514350"/>
            <a:r>
              <a:rPr lang="en-US" altLang="zh-TW" dirty="0" smtClean="0">
                <a:solidFill>
                  <a:schemeClr val="tx1"/>
                </a:solidFill>
              </a:rPr>
              <a:t>It works in a recursive fashion.</a:t>
            </a:r>
          </a:p>
          <a:p>
            <a:pPr marL="916686" lvl="1" indent="-514350"/>
            <a:r>
              <a:rPr lang="en-US" altLang="zh-TW" dirty="0" smtClean="0">
                <a:solidFill>
                  <a:schemeClr val="tx1"/>
                </a:solidFill>
              </a:rPr>
              <a:t>But it may </a:t>
            </a:r>
            <a:r>
              <a:rPr lang="en-US" altLang="zh-TW" dirty="0">
                <a:solidFill>
                  <a:schemeClr val="tx1"/>
                </a:solidFill>
              </a:rPr>
              <a:t>have several candidate nodes that may act as the item’s parent, we  prefers the node with the smallest </a:t>
            </a:r>
            <a:r>
              <a:rPr lang="en-US" altLang="zh-TW" dirty="0" err="1" smtClean="0">
                <a:solidFill>
                  <a:schemeClr val="tx1"/>
                </a:solidFill>
              </a:rPr>
              <a:t>dist</a:t>
            </a:r>
            <a:r>
              <a:rPr lang="en-US" altLang="zh-TW" dirty="0" smtClean="0">
                <a:solidFill>
                  <a:schemeClr val="tx1"/>
                </a:solidFill>
              </a:rPr>
              <a:t>() measure </a:t>
            </a:r>
            <a:r>
              <a:rPr lang="en-US" altLang="zh-TW" dirty="0">
                <a:solidFill>
                  <a:schemeClr val="tx1"/>
                </a:solidFill>
              </a:rPr>
              <a:t>to the inserted items.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724128" y="651822"/>
            <a:ext cx="3341440" cy="533400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 smtClean="0"/>
              <a:t>Priorty</a:t>
            </a:r>
            <a:r>
              <a:rPr lang="en-US" altLang="zh-TW" dirty="0" smtClean="0"/>
              <a:t> Cover-Tree(PCT)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62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739256" y="1413353"/>
                <a:ext cx="3336044" cy="230367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/>
              <a:p>
                <a:pPr marL="624078" indent="-514350">
                  <a:buFont typeface="+mj-lt"/>
                  <a:buAutoNum type="arabicParenR"/>
                </a:pPr>
                <a:r>
                  <a:rPr lang="en-US" altLang="zh-TW" sz="2400" dirty="0" smtClean="0"/>
                  <a:t>Ordered:</a:t>
                </a:r>
              </a:p>
              <a:p>
                <a:pPr marL="109728" indent="0">
                  <a:buNone/>
                </a:pP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624078" indent="-514350">
                  <a:buFont typeface="+mj-lt"/>
                  <a:buAutoNum type="arabicParenR" startAt="2"/>
                </a:pPr>
                <a:r>
                  <a:rPr lang="en-US" altLang="zh-TW" sz="2400" dirty="0" err="1"/>
                  <a:t>InsertSingleItem</a:t>
                </a:r>
                <a:r>
                  <a:rPr lang="en-US" altLang="zh-TW" sz="2400" dirty="0" smtClean="0"/>
                  <a:t>()</a:t>
                </a:r>
              </a:p>
              <a:p>
                <a:pPr marL="624078" indent="-514350">
                  <a:buFont typeface="+mj-lt"/>
                  <a:buAutoNum type="arabicParenR" startAt="2"/>
                </a:pPr>
                <a:r>
                  <a:rPr lang="en-US" altLang="zh-TW" sz="2400" dirty="0"/>
                  <a:t>Check invariant </a:t>
                </a:r>
                <a:r>
                  <a:rPr lang="en-US" altLang="zh-TW" sz="2400" dirty="0" smtClean="0"/>
                  <a:t>2, </a:t>
                </a:r>
                <a:r>
                  <a:rPr lang="en-US" altLang="zh-TW" sz="2400" dirty="0"/>
                  <a:t>invariant </a:t>
                </a:r>
                <a:r>
                  <a:rPr lang="en-US" altLang="zh-TW" sz="2400" dirty="0" smtClean="0"/>
                  <a:t>3.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9256" y="1413353"/>
                <a:ext cx="3336044" cy="2303679"/>
              </a:xfrm>
              <a:blipFill rotWithShape="1">
                <a:blip r:embed="rId2"/>
                <a:stretch>
                  <a:fillRect r="-19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1" y="1412776"/>
            <a:ext cx="5546437" cy="37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412686"/>
                  </p:ext>
                </p:extLst>
              </p:nvPr>
            </p:nvGraphicFramePr>
            <p:xfrm>
              <a:off x="1691680" y="5301208"/>
              <a:ext cx="7128792" cy="1231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7619"/>
                    <a:gridCol w="550117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sz="1800" b="0" dirty="0" smtClean="0"/>
                            <a:t>invariant 2</a:t>
                          </a:r>
                          <a:endParaRPr lang="zh-TW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 smtClean="0"/>
                            <a:t>All nodes at level l are at least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b="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b="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altLang="zh-TW" b="0" i="1">
                                          <a:latin typeface="Cambria Math"/>
                                        </a:rPr>
                                        <m:t>𝑙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zh-TW" b="0" dirty="0"/>
                            <a:t> far </a:t>
                          </a:r>
                          <a:r>
                            <a:rPr lang="en-US" altLang="zh-TW" b="0" dirty="0" err="1"/>
                            <a:t>fromone</a:t>
                          </a:r>
                          <a:r>
                            <a:rPr lang="en-US" altLang="zh-TW" b="0" dirty="0"/>
                            <a:t> another</a:t>
                          </a:r>
                          <a:endParaRPr lang="zh-TW" altLang="en-US" b="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 smtClean="0"/>
                            <a:t>invariant 3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Each node at level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US" altLang="zh-TW" dirty="0"/>
                            <a:t> is within distance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𝑙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TW" dirty="0"/>
                            <a:t>to its children in level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>
                                  <a:latin typeface="Cambria Math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US" altLang="zh-TW" dirty="0"/>
                            <a:t>+ 1.</a:t>
                          </a:r>
                          <a:endParaRPr lang="zh-TW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412686"/>
                  </p:ext>
                </p:extLst>
              </p:nvPr>
            </p:nvGraphicFramePr>
            <p:xfrm>
              <a:off x="1691680" y="5301208"/>
              <a:ext cx="7128792" cy="12319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7619"/>
                    <a:gridCol w="5501173"/>
                  </a:tblGrid>
                  <a:tr h="478790">
                    <a:tc>
                      <a:txBody>
                        <a:bodyPr/>
                        <a:lstStyle/>
                        <a:p>
                          <a:r>
                            <a:rPr lang="en-US" altLang="zh-TW" sz="1800" b="0" dirty="0" smtClean="0"/>
                            <a:t>invariant 2</a:t>
                          </a:r>
                          <a:endParaRPr lang="zh-TW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9712" t="-1266" b="-175949"/>
                          </a:stretch>
                        </a:blipFill>
                      </a:tcPr>
                    </a:tc>
                  </a:tr>
                  <a:tr h="753110"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 smtClean="0"/>
                            <a:t>invariant 3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9712" t="-65041" b="-1300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矩形 7"/>
          <p:cNvSpPr/>
          <p:nvPr/>
        </p:nvSpPr>
        <p:spPr>
          <a:xfrm>
            <a:off x="5220072" y="652046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Construction example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7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Representative Selection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to denote the set of nodes at level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𝑙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 smtClean="0"/>
                  <a:t>Starting </a:t>
                </a:r>
                <a:r>
                  <a:rPr lang="en-US" altLang="zh-TW" dirty="0"/>
                  <a:t>from the tree root, </a:t>
                </a:r>
                <a:r>
                  <a:rPr lang="en-US" altLang="zh-TW" dirty="0" smtClean="0"/>
                  <a:t>we search </a:t>
                </a:r>
                <a:r>
                  <a:rPr lang="en-US" altLang="zh-TW" dirty="0"/>
                  <a:t>for the ﬁrst level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TW" dirty="0"/>
                  <a:t> within the tree that includes at least </a:t>
                </a:r>
                <a:r>
                  <a:rPr lang="en-US" altLang="zh-TW" dirty="0" smtClean="0"/>
                  <a:t>k nodes.</a:t>
                </a:r>
              </a:p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We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ﬁrst select the nodes (items)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, then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add the remaining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k−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|from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altLang="zh-TW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.</a:t>
                </a:r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The way of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choosing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remaining items:</a:t>
                </a:r>
              </a:p>
              <a:p>
                <a:pPr lvl="1"/>
                <a:r>
                  <a:rPr lang="en-US" altLang="zh-TW" b="1" dirty="0" smtClean="0">
                    <a:solidFill>
                      <a:schemeClr val="tx1"/>
                    </a:solidFill>
                  </a:rPr>
                  <a:t>Max-rating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: the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elements having the maximal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ratings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TW" b="1" dirty="0" smtClean="0">
                    <a:solidFill>
                      <a:schemeClr val="tx1"/>
                    </a:solidFill>
                  </a:rPr>
                  <a:t>Max-diversity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: the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elements that are farthest from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the previously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chosen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elements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TW" b="1" dirty="0" smtClean="0">
                    <a:solidFill>
                      <a:schemeClr val="tx1"/>
                    </a:solidFill>
                  </a:rPr>
                  <a:t>Max-coverage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: the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elements having the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maximal number of descendants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</a:t>
                </a:r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90" r="-889" b="-13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724128" y="651822"/>
            <a:ext cx="3341440" cy="533400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Priorty Cover-Tree(PCT)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87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405191"/>
            <a:ext cx="5004048" cy="37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04049" y="1412776"/>
                <a:ext cx="4139951" cy="5328592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K=3.</a:t>
                </a:r>
              </a:p>
              <a:p>
                <a:r>
                  <a:rPr lang="en-US" altLang="zh-TW" sz="2400" dirty="0"/>
                  <a:t>The ﬁrst level </a:t>
                </a:r>
                <a:r>
                  <a:rPr lang="en-US" altLang="zh-TW" sz="2400" dirty="0" smtClean="0"/>
                  <a:t>that contains </a:t>
                </a:r>
                <a:r>
                  <a:rPr lang="en-US" altLang="zh-TW" sz="2400" dirty="0"/>
                  <a:t>at </a:t>
                </a:r>
                <a:r>
                  <a:rPr lang="en-US" altLang="zh-TW" sz="2400" dirty="0" smtClean="0"/>
                  <a:t>least three  </a:t>
                </a:r>
                <a:r>
                  <a:rPr lang="en-US" altLang="zh-TW" sz="2400" dirty="0"/>
                  <a:t>items </a:t>
                </a:r>
                <a:r>
                  <a:rPr lang="en-US" altLang="zh-TW" sz="2400" dirty="0" smtClean="0"/>
                  <a:t>is the level 1.</a:t>
                </a:r>
              </a:p>
              <a:p>
                <a:r>
                  <a:rPr lang="en-US" altLang="zh-TW" sz="2400" dirty="0" smtClean="0"/>
                  <a:t>|C1-C0|=2.</a:t>
                </a:r>
              </a:p>
              <a:p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Max-rating: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Max-diversity</a:t>
                </a:r>
                <a:r>
                  <a:rPr lang="en-US" altLang="zh-TW" sz="24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Max-coverage</a:t>
                </a:r>
                <a:r>
                  <a:rPr lang="en-US" altLang="zh-TW" sz="24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4049" y="1412776"/>
                <a:ext cx="4139951" cy="5328592"/>
              </a:xfrm>
              <a:blipFill rotWithShape="1">
                <a:blip r:embed="rId3"/>
                <a:stretch>
                  <a:fillRect t="-9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220072" y="652046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Representative </a:t>
            </a:r>
            <a:r>
              <a:rPr lang="en-US" altLang="zh-TW" dirty="0" smtClean="0"/>
              <a:t>Selection example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39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Recommendation </a:t>
            </a:r>
            <a:r>
              <a:rPr lang="en-US" altLang="zh-TW" dirty="0" smtClean="0"/>
              <a:t>refinement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ach </a:t>
            </a:r>
            <a:r>
              <a:rPr lang="en-US" altLang="zh-TW" dirty="0"/>
              <a:t>item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/>
              <a:t>that is presented on </a:t>
            </a:r>
            <a:r>
              <a:rPr lang="en-US" altLang="zh-TW" dirty="0" smtClean="0"/>
              <a:t>the screen</a:t>
            </a:r>
            <a:r>
              <a:rPr lang="en-US" altLang="zh-TW" dirty="0"/>
              <a:t>, </a:t>
            </a:r>
            <a:r>
              <a:rPr lang="en-US" altLang="zh-TW" dirty="0" err="1"/>
              <a:t>DiRec</a:t>
            </a:r>
            <a:r>
              <a:rPr lang="en-US" altLang="zh-TW" dirty="0"/>
              <a:t> offers a “more of that” zoom-in button that </a:t>
            </a:r>
            <a:r>
              <a:rPr lang="en-US" altLang="zh-TW" dirty="0" smtClean="0"/>
              <a:t>allows the </a:t>
            </a:r>
            <a:r>
              <a:rPr lang="en-US" altLang="zh-TW" dirty="0"/>
              <a:t>user to view further related items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28675" y="4653136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user</a:t>
            </a:r>
            <a:endParaRPr lang="zh-TW" altLang="en-US" dirty="0"/>
          </a:p>
        </p:txBody>
      </p:sp>
      <p:pic>
        <p:nvPicPr>
          <p:cNvPr id="9" name="Picture 10" descr="repo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68" y="5301208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epo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68" y="3789040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po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93" y="4550434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單箭頭接點 13"/>
          <p:cNvCxnSpPr/>
          <p:nvPr/>
        </p:nvCxnSpPr>
        <p:spPr>
          <a:xfrm flipV="1">
            <a:off x="1348755" y="4221088"/>
            <a:ext cx="270917" cy="3293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2555776" y="409384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131840" y="3789040"/>
            <a:ext cx="1152128" cy="62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Priority-</a:t>
            </a:r>
            <a:r>
              <a:rPr lang="en-US" altLang="zh-TW" dirty="0" err="1"/>
              <a:t>medoids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987824" y="5160035"/>
            <a:ext cx="1728192" cy="75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Priorty</a:t>
            </a:r>
            <a:r>
              <a:rPr lang="en-US" altLang="zh-TW" dirty="0"/>
              <a:t> </a:t>
            </a:r>
            <a:r>
              <a:rPr lang="en-US" altLang="zh-TW" dirty="0" smtClean="0"/>
              <a:t>Cover-Tree</a:t>
            </a:r>
            <a:endParaRPr lang="zh-TW" altLang="en-US" dirty="0"/>
          </a:p>
        </p:txBody>
      </p:sp>
      <p:sp>
        <p:nvSpPr>
          <p:cNvPr id="19" name="加號 18"/>
          <p:cNvSpPr/>
          <p:nvPr/>
        </p:nvSpPr>
        <p:spPr>
          <a:xfrm>
            <a:off x="3491880" y="4550434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右中括弧 19"/>
          <p:cNvSpPr/>
          <p:nvPr/>
        </p:nvSpPr>
        <p:spPr>
          <a:xfrm>
            <a:off x="4716016" y="3710676"/>
            <a:ext cx="288032" cy="2376264"/>
          </a:xfrm>
          <a:prstGeom prst="righ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4690030" y="6321535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Add, prune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285785" y="6093297"/>
            <a:ext cx="15078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Recommend item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584736" y="4420658"/>
            <a:ext cx="1296144" cy="606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Update tree</a:t>
            </a:r>
            <a:endParaRPr lang="zh-TW" altLang="en-US" dirty="0"/>
          </a:p>
        </p:txBody>
      </p:sp>
      <p:cxnSp>
        <p:nvCxnSpPr>
          <p:cNvPr id="26" name="直線單箭頭接點 25"/>
          <p:cNvCxnSpPr/>
          <p:nvPr/>
        </p:nvCxnSpPr>
        <p:spPr>
          <a:xfrm>
            <a:off x="5138992" y="47555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6948264" y="47341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324696" y="4293079"/>
            <a:ext cx="1711799" cy="924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Representative Selection</a:t>
            </a:r>
            <a:endParaRPr lang="zh-TW" altLang="en-US" dirty="0"/>
          </a:p>
        </p:txBody>
      </p:sp>
      <p:cxnSp>
        <p:nvCxnSpPr>
          <p:cNvPr id="31" name="直線接點 30"/>
          <p:cNvCxnSpPr>
            <a:stCxn id="23" idx="0"/>
          </p:cNvCxnSpPr>
          <p:nvPr/>
        </p:nvCxnSpPr>
        <p:spPr>
          <a:xfrm flipH="1" flipV="1">
            <a:off x="5004048" y="5805264"/>
            <a:ext cx="478070" cy="5162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880881" y="5859113"/>
            <a:ext cx="2155614" cy="924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Refinement</a:t>
            </a:r>
          </a:p>
          <a:p>
            <a:pPr algn="ctr"/>
            <a:r>
              <a:rPr lang="en-US" altLang="zh-TW" dirty="0" smtClean="0"/>
              <a:t>Recommendations</a:t>
            </a:r>
            <a:endParaRPr lang="zh-TW" altLang="en-US" dirty="0"/>
          </a:p>
        </p:txBody>
      </p:sp>
      <p:cxnSp>
        <p:nvCxnSpPr>
          <p:cNvPr id="33" name="直線單箭頭接點 32"/>
          <p:cNvCxnSpPr/>
          <p:nvPr/>
        </p:nvCxnSpPr>
        <p:spPr>
          <a:xfrm>
            <a:off x="8180594" y="5323287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295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Priority-</a:t>
            </a:r>
            <a:r>
              <a:rPr lang="en-US" altLang="zh-TW" dirty="0" err="1" smtClean="0"/>
              <a:t>medoids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Balancing rating and distance.</a:t>
            </a:r>
          </a:p>
          <a:p>
            <a:endParaRPr lang="en-US" altLang="zh-TW" dirty="0" smtClean="0"/>
          </a:p>
          <a:p>
            <a:r>
              <a:rPr lang="en-US" altLang="zh-TW" b="1" dirty="0" err="1" smtClean="0"/>
              <a:t>Medoids</a:t>
            </a:r>
            <a:r>
              <a:rPr lang="en-US" altLang="zh-TW" dirty="0" smtClean="0"/>
              <a:t>: (cluster’s representative) is an </a:t>
            </a:r>
            <a:r>
              <a:rPr lang="en-US" altLang="zh-TW" dirty="0"/>
              <a:t>element in the cluster </a:t>
            </a:r>
            <a:r>
              <a:rPr lang="en-US" altLang="zh-TW" dirty="0" err="1"/>
              <a:t>s.t.</a:t>
            </a:r>
            <a:r>
              <a:rPr lang="en-US" altLang="zh-TW" dirty="0"/>
              <a:t> the sum of the distances from it </a:t>
            </a:r>
            <a:r>
              <a:rPr lang="en-US" altLang="zh-TW" dirty="0" smtClean="0"/>
              <a:t>to the </a:t>
            </a:r>
            <a:r>
              <a:rPr lang="en-US" altLang="zh-TW" dirty="0"/>
              <a:t>other items in the cluster is minimal. </a:t>
            </a:r>
            <a:endParaRPr lang="en-US" altLang="zh-TW" dirty="0" smtClean="0"/>
          </a:p>
          <a:p>
            <a:pPr marL="109728" indent="0">
              <a:buNone/>
            </a:pPr>
            <a:endParaRPr lang="en-US" altLang="zh-TW" dirty="0" smtClean="0"/>
          </a:p>
          <a:p>
            <a:r>
              <a:rPr lang="en-US" altLang="zh-TW" b="1" dirty="0" smtClean="0"/>
              <a:t>Priority-</a:t>
            </a:r>
            <a:r>
              <a:rPr lang="en-US" altLang="zh-TW" b="1" dirty="0" err="1" smtClean="0"/>
              <a:t>medoids</a:t>
            </a:r>
            <a:r>
              <a:rPr lang="en-US" altLang="zh-TW" dirty="0" smtClean="0"/>
              <a:t> : </a:t>
            </a:r>
          </a:p>
          <a:p>
            <a:pPr marL="109728" indent="0">
              <a:buNone/>
            </a:pPr>
            <a:r>
              <a:rPr lang="en-US" altLang="zh-TW" dirty="0" smtClean="0"/>
              <a:t>   the representatives </a:t>
            </a:r>
            <a:r>
              <a:rPr lang="en-US" altLang="zh-TW" dirty="0"/>
              <a:t>are the ones having highest </a:t>
            </a:r>
            <a:r>
              <a:rPr lang="en-US" altLang="zh-TW" dirty="0" smtClean="0"/>
              <a:t>  </a:t>
            </a:r>
          </a:p>
          <a:p>
            <a:pPr marL="109728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rating </a:t>
            </a:r>
            <a:r>
              <a:rPr lang="en-US" altLang="zh-TW" dirty="0"/>
              <a:t>in their </a:t>
            </a:r>
            <a:r>
              <a:rPr lang="en-US" altLang="zh-TW" dirty="0" smtClean="0"/>
              <a:t>corresponding clusters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4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Priority-</a:t>
            </a:r>
            <a:r>
              <a:rPr lang="en-US" altLang="zh-TW" dirty="0" err="1"/>
              <a:t>medoids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8483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67544" y="4581128"/>
                <a:ext cx="82089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sz="2400" dirty="0" err="1" smtClean="0"/>
                  <a:t>Ex:K</a:t>
                </a:r>
                <a:r>
                  <a:rPr lang="en-US" altLang="zh-TW" sz="2400" dirty="0" smtClean="0"/>
                  <a:t>=2</a:t>
                </a:r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=(I’, I”), Similarity=</a:t>
                </a:r>
                <a:r>
                  <a:rPr lang="en-US" altLang="zh-TW" sz="2400" dirty="0" err="1" smtClean="0"/>
                  <a:t>euclidian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distance </a:t>
                </a:r>
                <a:r>
                  <a:rPr lang="en-US" altLang="zh-TW" sz="2400" dirty="0" smtClean="0"/>
                  <a:t>. 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altLang="zh-TW" sz="24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sz="2400" dirty="0"/>
                  <a:t>Identifying the best priority-</a:t>
                </a:r>
                <a:r>
                  <a:rPr lang="en-US" altLang="zh-TW" sz="2400" dirty="0" err="1"/>
                  <a:t>medoids</a:t>
                </a:r>
                <a:r>
                  <a:rPr lang="en-US" altLang="zh-TW" sz="2400" dirty="0"/>
                  <a:t> is NP-hard (the </a:t>
                </a:r>
                <a:r>
                  <a:rPr lang="en-US" altLang="zh-TW" sz="2400" dirty="0" smtClean="0"/>
                  <a:t>proof is </a:t>
                </a:r>
                <a:r>
                  <a:rPr lang="en-US" altLang="zh-TW" sz="2400" dirty="0"/>
                  <a:t>by reduction to the problem of ﬁnding best regular </a:t>
                </a:r>
                <a:r>
                  <a:rPr lang="en-US" altLang="zh-TW" sz="2400" dirty="0" err="1" smtClean="0"/>
                  <a:t>medoids</a:t>
                </a:r>
                <a:r>
                  <a:rPr lang="en-US" altLang="zh-TW" sz="2400" dirty="0" smtClean="0"/>
                  <a:t>, also </a:t>
                </a:r>
                <a:r>
                  <a:rPr lang="en-US" altLang="zh-TW" sz="2400" dirty="0"/>
                  <a:t>known to be NP-hard)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81128"/>
                <a:ext cx="820891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040" t="-2508" b="-59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540030" y="1376810"/>
                <a:ext cx="1415387" cy="39600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𝑖𝑡𝑒𝑚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𝑟𝑎𝑡𝑖𝑛𝑔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030" y="1376810"/>
                <a:ext cx="1415387" cy="396006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 flipV="1">
            <a:off x="7235603" y="1916832"/>
            <a:ext cx="216717" cy="380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0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ndex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err="1" smtClean="0"/>
              <a:t>Priorty</a:t>
            </a:r>
            <a:r>
              <a:rPr lang="en-US" altLang="zh-TW" dirty="0" smtClean="0"/>
              <a:t>-Cover-Tree</a:t>
            </a:r>
            <a:endParaRPr lang="en-US" altLang="zh-TW" dirty="0"/>
          </a:p>
          <a:p>
            <a:r>
              <a:rPr lang="en-US" altLang="zh-TW" dirty="0" smtClean="0"/>
              <a:t>Priority-</a:t>
            </a:r>
            <a:r>
              <a:rPr lang="en-US" altLang="zh-TW" dirty="0" err="1" smtClean="0"/>
              <a:t>medoids</a:t>
            </a:r>
            <a:endParaRPr lang="en-US" altLang="zh-TW" dirty="0"/>
          </a:p>
          <a:p>
            <a:r>
              <a:rPr lang="en-US" altLang="zh-TW" dirty="0" smtClean="0"/>
              <a:t>Recommendation </a:t>
            </a:r>
            <a:r>
              <a:rPr lang="en-US" altLang="zh-TW" dirty="0" smtClean="0"/>
              <a:t>refinement</a:t>
            </a:r>
          </a:p>
          <a:p>
            <a:r>
              <a:rPr lang="en-US" altLang="zh-TW" dirty="0"/>
              <a:t>E</a:t>
            </a:r>
            <a:r>
              <a:rPr lang="en-US" altLang="zh-TW" dirty="0" smtClean="0"/>
              <a:t>xperiments</a:t>
            </a:r>
            <a:endParaRPr lang="en-US" altLang="zh-TW" dirty="0"/>
          </a:p>
          <a:p>
            <a:r>
              <a:rPr lang="en-US" altLang="zh-TW" dirty="0"/>
              <a:t>Conclusion</a:t>
            </a: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9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26096"/>
                <a:ext cx="8229600" cy="4608512"/>
              </a:xfrm>
            </p:spPr>
            <p:txBody>
              <a:bodyPr/>
              <a:lstStyle/>
              <a:p>
                <a:r>
                  <a:rPr lang="en-US" altLang="zh-TW" dirty="0"/>
                  <a:t>Ex: k=3, Max-</a:t>
                </a:r>
                <a:r>
                  <a:rPr lang="en-US" altLang="zh-TW" dirty="0" err="1"/>
                  <a:t>divesity</a:t>
                </a:r>
                <a:r>
                  <a:rPr lang="en-US" altLang="zh-TW" dirty="0"/>
                  <a:t>, representation=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TW" dirty="0"/>
                  <a:t>.</a:t>
                </a:r>
                <a:endParaRPr lang="en-US" altLang="zh-TW" dirty="0" smtClean="0"/>
              </a:p>
              <a:p>
                <a:r>
                  <a:rPr lang="en-US" altLang="zh-TW" dirty="0" smtClean="0"/>
                  <a:t>                                                        - assume click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                    - check rel(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  <a:endParaRPr lang="en-US" altLang="zh-TW" dirty="0"/>
              </a:p>
              <a:p>
                <a:r>
                  <a:rPr lang="en-US" altLang="zh-TW" dirty="0" smtClean="0"/>
                  <a:t> 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26096"/>
                <a:ext cx="8229600" cy="4608512"/>
              </a:xfrm>
              <a:blipFill rotWithShape="1">
                <a:blip r:embed="rId2"/>
                <a:stretch>
                  <a:fillRect l="-74" t="-13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004048" cy="372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076056" y="836712"/>
            <a:ext cx="3701480" cy="389384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Recommendation refinement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4893860" y="2636912"/>
            <a:ext cx="648072" cy="57606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025892" y="1916833"/>
            <a:ext cx="954360" cy="85208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203848" y="3356992"/>
            <a:ext cx="1690012" cy="158417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017987" y="2990030"/>
                <a:ext cx="42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87" y="2990030"/>
                <a:ext cx="42184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455001" y="3707695"/>
                <a:ext cx="42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001" y="3707695"/>
                <a:ext cx="42184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452320" y="3710065"/>
                <a:ext cx="42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3710065"/>
                <a:ext cx="42184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033154" y="4571836"/>
                <a:ext cx="42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154" y="4571836"/>
                <a:ext cx="42184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876847" y="4584412"/>
                <a:ext cx="42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847" y="4584412"/>
                <a:ext cx="42184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439833" y="4571672"/>
                <a:ext cx="42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833" y="4571672"/>
                <a:ext cx="42184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 flipH="1">
            <a:off x="6876847" y="3356992"/>
            <a:ext cx="210923" cy="3507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6349539" y="4149080"/>
            <a:ext cx="210923" cy="3507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13" idx="0"/>
          </p:cNvCxnSpPr>
          <p:nvPr/>
        </p:nvCxnSpPr>
        <p:spPr>
          <a:xfrm>
            <a:off x="6796360" y="4149080"/>
            <a:ext cx="291410" cy="435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7439833" y="3359362"/>
            <a:ext cx="198436" cy="3483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14" idx="0"/>
          </p:cNvCxnSpPr>
          <p:nvPr/>
        </p:nvCxnSpPr>
        <p:spPr>
          <a:xfrm>
            <a:off x="7650756" y="4207827"/>
            <a:ext cx="0" cy="3638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604432" y="5194299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Update tree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91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Implemented </a:t>
            </a:r>
            <a:r>
              <a:rPr lang="en-US" altLang="zh-TW" dirty="0"/>
              <a:t>the above algorithms in </a:t>
            </a:r>
            <a:r>
              <a:rPr lang="en-US" altLang="zh-TW" dirty="0" err="1"/>
              <a:t>DiRec</a:t>
            </a:r>
            <a:r>
              <a:rPr lang="en-US" altLang="zh-TW" dirty="0"/>
              <a:t> , </a:t>
            </a:r>
            <a:r>
              <a:rPr lang="en-US" altLang="zh-TW" dirty="0" smtClean="0"/>
              <a:t>a plug-in  </a:t>
            </a:r>
            <a:r>
              <a:rPr lang="en-US" altLang="zh-TW" dirty="0"/>
              <a:t>that  allows  CF  Recommender  systems  to  </a:t>
            </a:r>
            <a:r>
              <a:rPr lang="en-US" altLang="zh-TW" dirty="0" smtClean="0"/>
              <a:t>diversify the  </a:t>
            </a:r>
            <a:r>
              <a:rPr lang="en-US" altLang="zh-TW" dirty="0"/>
              <a:t>recommendations  that  they  present  to  users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Experiments setting: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Data: provided by Netﬂix</a:t>
            </a:r>
            <a:r>
              <a:rPr lang="en-US" altLang="zh-TW" dirty="0">
                <a:solidFill>
                  <a:schemeClr val="tx1"/>
                </a:solidFill>
              </a:rPr>
              <a:t>, </a:t>
            </a:r>
            <a:r>
              <a:rPr lang="en-US" altLang="zh-TW" dirty="0" smtClean="0">
                <a:solidFill>
                  <a:schemeClr val="tx1"/>
                </a:solidFill>
              </a:rPr>
              <a:t>100 million distinct raw movie ratings (such as 1 to 5 “stars”), by almost 500,000 </a:t>
            </a:r>
            <a:r>
              <a:rPr lang="en-US" altLang="zh-TW" dirty="0">
                <a:solidFill>
                  <a:schemeClr val="tx1"/>
                </a:solidFill>
              </a:rPr>
              <a:t>users, and no </a:t>
            </a:r>
            <a:r>
              <a:rPr lang="en-US" altLang="zh-TW" dirty="0" smtClean="0">
                <a:solidFill>
                  <a:schemeClr val="tx1"/>
                </a:solidFill>
              </a:rPr>
              <a:t>semantic information </a:t>
            </a:r>
            <a:r>
              <a:rPr lang="en-US" altLang="zh-TW" dirty="0">
                <a:solidFill>
                  <a:schemeClr val="tx1"/>
                </a:solidFill>
              </a:rPr>
              <a:t>on the movies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690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Algorithms: (PCT stands for Priority Cover-Tree)</a:t>
            </a:r>
            <a:endParaRPr lang="en-US" altLang="zh-TW" dirty="0" smtClean="0"/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PCT-R </a:t>
            </a:r>
            <a:r>
              <a:rPr lang="en-US" altLang="zh-TW" dirty="0" smtClean="0">
                <a:solidFill>
                  <a:schemeClr val="tx1"/>
                </a:solidFill>
              </a:rPr>
              <a:t>: Max-rating</a:t>
            </a:r>
            <a:r>
              <a:rPr lang="en-US" altLang="zh-TW" dirty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PCT-D: Max-diversity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PCT-C: Max-coverage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CT: Cover-Tree(</a:t>
            </a:r>
            <a:r>
              <a:rPr lang="en-US" altLang="zh-TW" dirty="0" err="1" smtClean="0">
                <a:solidFill>
                  <a:schemeClr val="tx1"/>
                </a:solidFill>
              </a:rPr>
              <a:t>did’t</a:t>
            </a:r>
            <a:r>
              <a:rPr lang="en-US" altLang="zh-TW" dirty="0" smtClean="0">
                <a:solidFill>
                  <a:schemeClr val="tx1"/>
                </a:solidFill>
              </a:rPr>
              <a:t> consider rating)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Swap</a:t>
            </a:r>
            <a:r>
              <a:rPr lang="en-US" altLang="zh-TW" dirty="0">
                <a:solidFill>
                  <a:schemeClr val="tx1"/>
                </a:solidFill>
              </a:rPr>
              <a:t>: use predeﬁned thresholds to balance </a:t>
            </a:r>
            <a:r>
              <a:rPr lang="en-US" altLang="zh-TW" dirty="0" smtClean="0">
                <a:solidFill>
                  <a:schemeClr val="tx1"/>
                </a:solidFill>
              </a:rPr>
              <a:t>rating and diversity </a:t>
            </a:r>
          </a:p>
          <a:p>
            <a:pPr lvl="1"/>
            <a:r>
              <a:rPr lang="en-US" altLang="zh-TW" dirty="0" err="1" smtClean="0">
                <a:solidFill>
                  <a:schemeClr val="tx1"/>
                </a:solidFill>
              </a:rPr>
              <a:t>optR</a:t>
            </a:r>
            <a:r>
              <a:rPr lang="en-US" altLang="zh-TW" dirty="0">
                <a:solidFill>
                  <a:schemeClr val="tx1"/>
                </a:solidFill>
              </a:rPr>
              <a:t>: selecting the k items having </a:t>
            </a:r>
            <a:r>
              <a:rPr lang="en-US" altLang="zh-TW" dirty="0" smtClean="0">
                <a:solidFill>
                  <a:schemeClr val="tx1"/>
                </a:solidFill>
              </a:rPr>
              <a:t>highest </a:t>
            </a:r>
            <a:r>
              <a:rPr lang="en-US" altLang="zh-TW" dirty="0">
                <a:solidFill>
                  <a:schemeClr val="tx1"/>
                </a:solidFill>
              </a:rPr>
              <a:t>rating and ignoring </a:t>
            </a:r>
            <a:r>
              <a:rPr lang="en-US" altLang="zh-TW" dirty="0" smtClean="0">
                <a:solidFill>
                  <a:schemeClr val="tx1"/>
                </a:solidFill>
              </a:rPr>
              <a:t>diversity.</a:t>
            </a:r>
          </a:p>
          <a:p>
            <a:pPr lvl="1"/>
            <a:r>
              <a:rPr lang="en-US" altLang="zh-TW" dirty="0" err="1" smtClean="0">
                <a:solidFill>
                  <a:schemeClr val="tx1"/>
                </a:solidFill>
              </a:rPr>
              <a:t>optD</a:t>
            </a:r>
            <a:r>
              <a:rPr lang="en-US" altLang="zh-TW" dirty="0">
                <a:solidFill>
                  <a:schemeClr val="tx1"/>
                </a:solidFill>
              </a:rPr>
              <a:t>: ignores the rating of items and selects k items whose </a:t>
            </a:r>
            <a:r>
              <a:rPr lang="en-US" altLang="zh-TW" dirty="0" smtClean="0">
                <a:solidFill>
                  <a:schemeClr val="tx1"/>
                </a:solidFill>
              </a:rPr>
              <a:t>pairwise </a:t>
            </a:r>
            <a:r>
              <a:rPr lang="en-US" altLang="zh-TW" dirty="0">
                <a:solidFill>
                  <a:schemeClr val="tx1"/>
                </a:solidFill>
              </a:rPr>
              <a:t>distance values is the highest.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0058" y="836712"/>
            <a:ext cx="8229600" cy="4608512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Randomly </a:t>
            </a:r>
            <a:r>
              <a:rPr lang="en-US" altLang="zh-TW" sz="2400" dirty="0"/>
              <a:t>chose a set of 1000 </a:t>
            </a:r>
            <a:r>
              <a:rPr lang="en-US" altLang="zh-TW" sz="2400" dirty="0" smtClean="0"/>
              <a:t>users from </a:t>
            </a:r>
            <a:r>
              <a:rPr lang="en-US" altLang="zh-TW" sz="2400" dirty="0"/>
              <a:t>the Netﬂix data set and run the experiment for each of </a:t>
            </a:r>
            <a:r>
              <a:rPr lang="en-US" altLang="zh-TW" sz="2400" dirty="0" smtClean="0"/>
              <a:t>them.</a:t>
            </a:r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results presented here are the average of all 1000 </a:t>
            </a:r>
            <a:r>
              <a:rPr lang="en-US" altLang="zh-TW" sz="2400" dirty="0" smtClean="0"/>
              <a:t>users, k=5.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89897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27584" y="6112149"/>
                <a:ext cx="2752548" cy="404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Rating(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altLang="zh-TW" b="0" i="1" dirty="0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𝑟𝑎𝑡𝑒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112149"/>
                <a:ext cx="2752548" cy="404726"/>
              </a:xfrm>
              <a:prstGeom prst="rect">
                <a:avLst/>
              </a:prstGeom>
              <a:blipFill rotWithShape="1">
                <a:blip r:embed="rId3"/>
                <a:stretch>
                  <a:fillRect l="-1996" t="-109091" b="-16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364088" y="6112149"/>
                <a:ext cx="3093732" cy="404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diversity(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altLang="zh-TW" b="0" i="1" dirty="0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𝑑𝑖𝑠𝑡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6112149"/>
                <a:ext cx="3093732" cy="404726"/>
              </a:xfrm>
              <a:prstGeom prst="rect">
                <a:avLst/>
              </a:prstGeom>
              <a:blipFill rotWithShape="1">
                <a:blip r:embed="rId4"/>
                <a:stretch>
                  <a:fillRect l="-1775" t="-109091" b="-16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1045"/>
            <a:ext cx="51339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42964"/>
            <a:ext cx="62579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443680" y="6441407"/>
            <a:ext cx="4972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-R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617493" y="980728"/>
                <a:ext cx="3194016" cy="504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sequelDivers(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𝑠𝑒𝑞𝑢𝑒𝑙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</m:d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493" y="980728"/>
                <a:ext cx="3194016" cy="504946"/>
              </a:xfrm>
              <a:prstGeom prst="rect">
                <a:avLst/>
              </a:prstGeom>
              <a:blipFill rotWithShape="1">
                <a:blip r:embed="rId4"/>
                <a:stretch>
                  <a:fillRect l="-1721" b="-6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6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r>
              <a:rPr lang="en-US" altLang="zh-TW" sz="2400" b="1" dirty="0"/>
              <a:t>Priority-</a:t>
            </a:r>
            <a:r>
              <a:rPr lang="en-US" altLang="zh-TW" sz="2400" b="1" dirty="0" err="1"/>
              <a:t>medoids</a:t>
            </a:r>
            <a:r>
              <a:rPr lang="en-US" altLang="zh-TW" sz="2400"/>
              <a:t> that declaratively balances the rating and the diversity of the recommended items. </a:t>
            </a:r>
            <a:endParaRPr lang="en-US" altLang="zh-TW" sz="2400" b="1" smtClean="0"/>
          </a:p>
          <a:p>
            <a:r>
              <a:rPr lang="en-US" altLang="zh-TW" sz="2400" b="1" dirty="0" smtClean="0"/>
              <a:t>Priority </a:t>
            </a:r>
            <a:r>
              <a:rPr lang="en-US" altLang="zh-TW" sz="2400" b="1" dirty="0"/>
              <a:t>cover-trees </a:t>
            </a:r>
            <a:r>
              <a:rPr lang="en-US" altLang="zh-TW" sz="2400" dirty="0"/>
              <a:t>as a tool </a:t>
            </a:r>
            <a:r>
              <a:rPr lang="en-US" altLang="zh-TW" sz="2400" dirty="0" smtClean="0"/>
              <a:t>for efﬁcient </a:t>
            </a:r>
            <a:r>
              <a:rPr lang="en-US" altLang="zh-TW" sz="2400" dirty="0"/>
              <a:t>selection of item representatives. </a:t>
            </a:r>
            <a:endParaRPr lang="en-US" altLang="zh-TW" sz="2400" dirty="0" smtClean="0"/>
          </a:p>
          <a:p>
            <a:r>
              <a:rPr lang="en-US" altLang="zh-TW" sz="2400" b="1" dirty="0" err="1" smtClean="0"/>
              <a:t>DiRec</a:t>
            </a:r>
            <a:r>
              <a:rPr lang="en-US" altLang="zh-TW" sz="2400" dirty="0" smtClean="0"/>
              <a:t> allows </a:t>
            </a:r>
            <a:r>
              <a:rPr lang="en-US" altLang="zh-TW" sz="2400" dirty="0"/>
              <a:t>for an effective realization of a natural “zoom-in” </a:t>
            </a:r>
            <a:r>
              <a:rPr lang="en-US" altLang="zh-TW" sz="2400" dirty="0" err="1" smtClean="0"/>
              <a:t>mechanism,presenting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to users similar yet diversiﬁed items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b="1" dirty="0" smtClean="0"/>
              <a:t>Experiments</a:t>
            </a:r>
            <a:r>
              <a:rPr lang="en-US" altLang="zh-TW" sz="2400" dirty="0" smtClean="0"/>
              <a:t> demonstrated </a:t>
            </a:r>
            <a:r>
              <a:rPr lang="en-US" altLang="zh-TW" sz="2400" dirty="0"/>
              <a:t>the effectiveness of our recommendation </a:t>
            </a:r>
            <a:r>
              <a:rPr lang="en-US" altLang="zh-TW" sz="2400" dirty="0" smtClean="0"/>
              <a:t>diversiﬁcation </a:t>
            </a:r>
            <a:r>
              <a:rPr lang="en-US" altLang="zh-TW" sz="2400" dirty="0"/>
              <a:t>technique and its superiority over previous proposals.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21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</a:t>
            </a:r>
            <a:r>
              <a:rPr lang="en-US" altLang="zh-TW" dirty="0" smtClean="0"/>
              <a:t>-commerce has </a:t>
            </a:r>
            <a:r>
              <a:rPr lang="en-US" altLang="zh-TW" dirty="0"/>
              <a:t>grown rapidly over the past few years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A</a:t>
            </a:r>
            <a:r>
              <a:rPr lang="en-US" altLang="zh-TW" dirty="0" smtClean="0"/>
              <a:t>n important </a:t>
            </a:r>
            <a:r>
              <a:rPr lang="en-US" altLang="zh-TW" dirty="0"/>
              <a:t>advantage of e-commerce is the great variety of items </a:t>
            </a:r>
            <a:r>
              <a:rPr lang="en-US" altLang="zh-TW" dirty="0" smtClean="0"/>
              <a:t>that online </a:t>
            </a:r>
            <a:r>
              <a:rPr lang="en-US" altLang="zh-TW" dirty="0"/>
              <a:t>stores offer. 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059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Motivation </a:t>
            </a:r>
            <a:r>
              <a:rPr lang="en-US" altLang="zh-TW" dirty="0" smtClean="0"/>
              <a:t>: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endParaRPr lang="en-US" altLang="zh-TW" dirty="0">
              <a:solidFill>
                <a:schemeClr val="tx1"/>
              </a:solidFill>
            </a:endParaRPr>
          </a:p>
          <a:p>
            <a:pPr lvl="1"/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endParaRPr lang="en-US" altLang="zh-TW" dirty="0">
              <a:solidFill>
                <a:schemeClr val="tx1"/>
              </a:solidFill>
            </a:endParaRPr>
          </a:p>
          <a:p>
            <a:pPr lvl="1"/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endParaRPr lang="en-US" altLang="zh-TW" dirty="0">
              <a:solidFill>
                <a:schemeClr val="tx1"/>
              </a:solidFill>
            </a:endParaRPr>
          </a:p>
          <a:p>
            <a:pPr lvl="1"/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2050" name="Picture 2" descr="dialog, question, tu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16" y="488768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po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2179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po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16" y="270892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po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55" y="346253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po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993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po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33" y="34136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repo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8" y="48876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por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01" y="20993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5555" y="795282"/>
            <a:ext cx="8229600" cy="1066800"/>
          </a:xfrm>
        </p:spPr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Goal 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Proposes a novel technique </a:t>
            </a:r>
            <a:r>
              <a:rPr lang="en-US" altLang="zh-TW" dirty="0">
                <a:solidFill>
                  <a:schemeClr val="tx1"/>
                </a:solidFill>
              </a:rPr>
              <a:t>for </a:t>
            </a:r>
            <a:r>
              <a:rPr lang="en-US" altLang="zh-TW" b="1" dirty="0">
                <a:solidFill>
                  <a:schemeClr val="tx1"/>
                </a:solidFill>
              </a:rPr>
              <a:t>diversifying</a:t>
            </a:r>
            <a:r>
              <a:rPr lang="en-US" altLang="zh-TW" dirty="0">
                <a:solidFill>
                  <a:schemeClr val="tx1"/>
                </a:solidFill>
              </a:rPr>
              <a:t> the recommendations that they give </a:t>
            </a:r>
            <a:r>
              <a:rPr lang="en-US" altLang="zh-TW" dirty="0" smtClean="0">
                <a:solidFill>
                  <a:schemeClr val="tx1"/>
                </a:solidFill>
              </a:rPr>
              <a:t>to users</a:t>
            </a:r>
            <a:r>
              <a:rPr lang="en-US" altLang="zh-TW" dirty="0">
                <a:solidFill>
                  <a:schemeClr val="tx1"/>
                </a:solidFill>
              </a:rPr>
              <a:t>.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P</a:t>
            </a:r>
            <a:r>
              <a:rPr lang="en-US" altLang="zh-TW" dirty="0" smtClean="0">
                <a:solidFill>
                  <a:schemeClr val="tx1"/>
                </a:solidFill>
              </a:rPr>
              <a:t>rovides </a:t>
            </a:r>
            <a:r>
              <a:rPr lang="en-US" altLang="zh-TW" dirty="0">
                <a:solidFill>
                  <a:schemeClr val="tx1"/>
                </a:solidFill>
              </a:rPr>
              <a:t>a natural </a:t>
            </a:r>
            <a:r>
              <a:rPr lang="en-US" altLang="zh-TW" b="1" dirty="0">
                <a:solidFill>
                  <a:schemeClr val="tx1"/>
                </a:solidFill>
              </a:rPr>
              <a:t>zoom-in</a:t>
            </a:r>
            <a:r>
              <a:rPr lang="en-US" altLang="zh-TW" dirty="0">
                <a:solidFill>
                  <a:schemeClr val="tx1"/>
                </a:solidFill>
              </a:rPr>
              <a:t> mechanism to focus on items (</a:t>
            </a:r>
            <a:r>
              <a:rPr lang="en-US" altLang="zh-TW" dirty="0" smtClean="0">
                <a:solidFill>
                  <a:schemeClr val="tx1"/>
                </a:solidFill>
              </a:rPr>
              <a:t>clusters</a:t>
            </a:r>
            <a:r>
              <a:rPr lang="en-US" altLang="zh-TW" dirty="0">
                <a:solidFill>
                  <a:schemeClr val="tx1"/>
                </a:solidFill>
              </a:rPr>
              <a:t>) of interest and recommending diversiﬁed similar items.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74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altLang="zh-TW" sz="4000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altLang="zh-TW" sz="4000" dirty="0" smtClean="0">
                <a:solidFill>
                  <a:schemeClr val="tx1"/>
                </a:solidFill>
                <a:latin typeface="+mj-lt"/>
              </a:rPr>
              <a:t>iversity</a:t>
            </a:r>
            <a:endParaRPr lang="zh-TW" altLang="en-US" sz="4000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Over-specialized  !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Solving:</a:t>
            </a:r>
          </a:p>
          <a:p>
            <a:pPr marL="411480" lvl="1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</a:t>
            </a:r>
            <a:r>
              <a:rPr lang="en-US" altLang="zh-TW" b="1" dirty="0" smtClean="0">
                <a:solidFill>
                  <a:schemeClr val="tx1"/>
                </a:solidFill>
              </a:rPr>
              <a:t>ranking </a:t>
            </a:r>
            <a:r>
              <a:rPr lang="en-US" altLang="zh-TW" b="1" dirty="0">
                <a:solidFill>
                  <a:schemeClr val="tx1"/>
                </a:solidFill>
              </a:rPr>
              <a:t>+ diversity</a:t>
            </a:r>
          </a:p>
          <a:p>
            <a:pPr marL="411480" lvl="1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  =&gt;Use “Priority-</a:t>
            </a:r>
            <a:r>
              <a:rPr lang="en-US" altLang="zh-TW" dirty="0" err="1">
                <a:solidFill>
                  <a:schemeClr val="tx1"/>
                </a:solidFill>
              </a:rPr>
              <a:t>medoids</a:t>
            </a:r>
            <a:r>
              <a:rPr lang="en-US" altLang="zh-TW" dirty="0">
                <a:solidFill>
                  <a:schemeClr val="tx1"/>
                </a:solidFill>
              </a:rPr>
              <a:t>” to balance these </a:t>
            </a:r>
            <a:r>
              <a:rPr lang="en-US" altLang="zh-TW" dirty="0" smtClean="0">
                <a:solidFill>
                  <a:schemeClr val="tx1"/>
                </a:solidFill>
              </a:rPr>
              <a:t>two</a:t>
            </a:r>
          </a:p>
          <a:p>
            <a:pPr marL="411480" lvl="1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  “NP-hard” Problem</a:t>
            </a:r>
          </a:p>
          <a:p>
            <a:pPr marL="411480" lvl="1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  =&gt;”</a:t>
            </a:r>
            <a:r>
              <a:rPr lang="en-US" altLang="zh-TW" dirty="0" err="1" smtClean="0">
                <a:solidFill>
                  <a:schemeClr val="tx1"/>
                </a:solidFill>
              </a:rPr>
              <a:t>Priorty</a:t>
            </a:r>
            <a:r>
              <a:rPr lang="en-US" altLang="zh-TW" dirty="0" smtClean="0">
                <a:solidFill>
                  <a:schemeClr val="tx1"/>
                </a:solidFill>
              </a:rPr>
              <a:t>-Cover-Tree”</a:t>
            </a:r>
            <a:endParaRPr lang="en-US" altLang="zh-TW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Picture 2" descr="h p, harry potter, hp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557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4999112" y="1507733"/>
            <a:ext cx="720080" cy="715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727228"/>
              </p:ext>
            </p:extLst>
          </p:nvPr>
        </p:nvGraphicFramePr>
        <p:xfrm>
          <a:off x="5898704" y="870265"/>
          <a:ext cx="20882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Harry Potter – 1</a:t>
                      </a:r>
                      <a:endParaRPr kumimoji="0" lang="en-US" altLang="zh-TW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Harry Potter – 2</a:t>
                      </a:r>
                      <a:endParaRPr kumimoji="0" lang="en-US" altLang="zh-TW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Harry Potter – 3</a:t>
                      </a:r>
                      <a:endParaRPr kumimoji="0" lang="en-US" altLang="zh-TW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Harry Potter – 4</a:t>
                      </a:r>
                      <a:endParaRPr kumimoji="0" lang="en-US" altLang="zh-TW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Harry Potter – 5</a:t>
                      </a:r>
                      <a:endParaRPr kumimoji="0" lang="en-US" altLang="zh-TW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乘號 7"/>
          <p:cNvSpPr/>
          <p:nvPr/>
        </p:nvSpPr>
        <p:spPr>
          <a:xfrm>
            <a:off x="7986936" y="1397254"/>
            <a:ext cx="864096" cy="936104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836712"/>
            <a:ext cx="7991226" cy="57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0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5" y="539635"/>
            <a:ext cx="46005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8863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en-US" altLang="zh-TW" dirty="0" smtClean="0"/>
              <a:t>Estimations </a:t>
            </a:r>
            <a:r>
              <a:rPr lang="en-US" altLang="zh-TW" dirty="0"/>
              <a:t>of similarity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Each item is viewed as a vector of ratings in a multi-dimensional </a:t>
            </a:r>
            <a:r>
              <a:rPr lang="en-US" altLang="zh-TW" dirty="0" err="1"/>
              <a:t>speace</a:t>
            </a:r>
            <a:r>
              <a:rPr lang="en-US" altLang="zh-TW" dirty="0"/>
              <a:t> </a:t>
            </a:r>
            <a:r>
              <a:rPr lang="en-US" altLang="zh-TW" dirty="0" smtClean="0"/>
              <a:t>:</a:t>
            </a:r>
            <a:r>
              <a:rPr lang="en-US" altLang="zh-TW" i="1" dirty="0"/>
              <a:t>r</a:t>
            </a:r>
            <a:r>
              <a:rPr lang="en-US" altLang="zh-TW" i="1" dirty="0" smtClean="0"/>
              <a:t>ate(</a:t>
            </a:r>
            <a:r>
              <a:rPr lang="en-US" altLang="zh-TW" i="1" dirty="0" err="1" smtClean="0"/>
              <a:t>i</a:t>
            </a:r>
            <a:r>
              <a:rPr lang="en-US" altLang="zh-TW" i="1" dirty="0"/>
              <a:t>)</a:t>
            </a:r>
          </a:p>
          <a:p>
            <a:endParaRPr lang="en-US" altLang="zh-TW" dirty="0" smtClean="0"/>
          </a:p>
          <a:p>
            <a:r>
              <a:rPr lang="en-US" altLang="zh-TW" dirty="0"/>
              <a:t>The </a:t>
            </a:r>
            <a:r>
              <a:rPr lang="en-US" altLang="zh-TW" dirty="0" smtClean="0"/>
              <a:t>distance between </a:t>
            </a:r>
            <a:r>
              <a:rPr lang="en-US" altLang="zh-TW" dirty="0"/>
              <a:t>item vectors is then used as a measure for the items </a:t>
            </a:r>
            <a:r>
              <a:rPr lang="en-US" altLang="zh-TW" dirty="0" err="1" smtClean="0"/>
              <a:t>similarity:</a:t>
            </a:r>
            <a:r>
              <a:rPr lang="en-US" altLang="zh-TW" i="1" dirty="0" err="1" smtClean="0"/>
              <a:t>dist</a:t>
            </a:r>
            <a:r>
              <a:rPr lang="en-US" altLang="zh-TW" i="1" dirty="0" smtClean="0"/>
              <a:t>(</a:t>
            </a:r>
            <a:r>
              <a:rPr lang="en-US" altLang="zh-TW" i="1" dirty="0" err="1" smtClean="0"/>
              <a:t>i,j</a:t>
            </a:r>
            <a:r>
              <a:rPr lang="en-US" altLang="zh-TW" i="1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9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宣紙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宣紙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宣紙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宣紙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1300</Words>
  <Application>Microsoft Office PowerPoint</Application>
  <PresentationFormat>如螢幕大小 (4:3)</PresentationFormat>
  <Paragraphs>180</Paragraphs>
  <Slides>25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都會</vt:lpstr>
      <vt:lpstr>Diversification And Refinement  In Collaborative Filtering Recommender</vt:lpstr>
      <vt:lpstr>Index</vt:lpstr>
      <vt:lpstr>Introduction</vt:lpstr>
      <vt:lpstr>Introduction</vt:lpstr>
      <vt:lpstr>Introduction</vt:lpstr>
      <vt:lpstr>Diversity</vt:lpstr>
      <vt:lpstr>PowerPoint 簡報</vt:lpstr>
      <vt:lpstr>PowerPoint 簡報</vt:lpstr>
      <vt:lpstr> Estimations of similarity </vt:lpstr>
      <vt:lpstr>Priorty Cover-Tree(PCT)</vt:lpstr>
      <vt:lpstr>Priorty Cover-Tree(PCT)</vt:lpstr>
      <vt:lpstr>Priorty Cover-Tree(PCT)</vt:lpstr>
      <vt:lpstr>Construction</vt:lpstr>
      <vt:lpstr>PowerPoint 簡報</vt:lpstr>
      <vt:lpstr>Representative Selection</vt:lpstr>
      <vt:lpstr>PowerPoint 簡報</vt:lpstr>
      <vt:lpstr>Recommendation refinement</vt:lpstr>
      <vt:lpstr>Priority-medoids</vt:lpstr>
      <vt:lpstr>Priority-medoids</vt:lpstr>
      <vt:lpstr>PowerPoint 簡報</vt:lpstr>
      <vt:lpstr>Experiments</vt:lpstr>
      <vt:lpstr>Experiments</vt:lpstr>
      <vt:lpstr>PowerPoint 簡報</vt:lpstr>
      <vt:lpstr>PowerPoint 簡報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Diversification And Refinement In Collaborative Filtering Recommender</dc:title>
  <dc:creator>Miks</dc:creator>
  <cp:lastModifiedBy>Miks</cp:lastModifiedBy>
  <cp:revision>63</cp:revision>
  <cp:lastPrinted>2012-02-15T13:20:12Z</cp:lastPrinted>
  <dcterms:created xsi:type="dcterms:W3CDTF">2012-02-14T05:48:17Z</dcterms:created>
  <dcterms:modified xsi:type="dcterms:W3CDTF">2012-02-16T05:23:42Z</dcterms:modified>
</cp:coreProperties>
</file>